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media/image51.png" ContentType="image/png"/>
  <Override PartName="/ppt/media/image9.jpeg" ContentType="image/jpeg"/>
  <Override PartName="/ppt/media/image28.png" ContentType="image/png"/>
  <Override PartName="/ppt/media/image1.jpeg" ContentType="image/jpeg"/>
  <Override PartName="/ppt/media/image2.png" ContentType="image/png"/>
  <Override PartName="/ppt/media/image3.jpeg" ContentType="image/jpeg"/>
  <Override PartName="/ppt/media/image45.jpeg" ContentType="image/jpeg"/>
  <Override PartName="/ppt/media/image4.png" ContentType="image/png"/>
  <Override PartName="/ppt/media/image5.jpeg" ContentType="image/jpeg"/>
  <Override PartName="/ppt/media/image34.jpeg" ContentType="image/jpeg"/>
  <Override PartName="/ppt/media/image6.png" ContentType="image/png"/>
  <Override PartName="/ppt/media/image31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29.png" ContentType="image/png"/>
  <Override PartName="/ppt/media/image14.jpeg" ContentType="image/jpeg"/>
  <Override PartName="/ppt/media/image15.png" ContentType="image/png"/>
  <Override PartName="/ppt/media/image49.png" ContentType="image/png"/>
  <Override PartName="/ppt/media/image16.jpeg" ContentType="image/jpeg"/>
  <Override PartName="/ppt/media/image24.jpeg" ContentType="image/jpeg"/>
  <Override PartName="/ppt/media/image17.png" ContentType="image/png"/>
  <Override PartName="/ppt/media/image52.jpeg" ContentType="image/jpeg"/>
  <Override PartName="/ppt/media/image18.png" ContentType="image/png"/>
  <Override PartName="/ppt/media/image22.png" ContentType="image/png"/>
  <Override PartName="/ppt/media/image19.jpeg" ContentType="image/jpeg"/>
  <Override PartName="/ppt/media/image40.jpeg" ContentType="image/jpeg"/>
  <Override PartName="/ppt/media/image20.png" ContentType="image/png"/>
  <Override PartName="/ppt/media/image21.jpeg" ContentType="image/jpeg"/>
  <Override PartName="/ppt/media/image23.png" ContentType="image/png"/>
  <Override PartName="/ppt/media/image25.png" ContentType="image/png"/>
  <Override PartName="/ppt/media/image26.png" ContentType="image/png"/>
  <Override PartName="/ppt/media/image47.png" ContentType="image/png"/>
  <Override PartName="/ppt/media/image27.jpeg" ContentType="image/jpeg"/>
  <Override PartName="/ppt/media/image30.jpeg" ContentType="image/jpeg"/>
  <Override PartName="/ppt/media/image32.jpeg" ContentType="image/jpeg"/>
  <Override PartName="/ppt/media/image48.jpeg" ContentType="image/jpeg"/>
  <Override PartName="/ppt/media/image33.png" ContentType="image/png"/>
  <Override PartName="/ppt/media/image37.jpeg" ContentType="image/jpeg"/>
  <Override PartName="/ppt/media/image35.png" ContentType="image/png"/>
  <Override PartName="/ppt/media/image36.png" ContentType="image/png"/>
  <Override PartName="/ppt/media/image54.jpeg" ContentType="image/jpeg"/>
  <Override PartName="/ppt/media/image38.png" ContentType="image/png"/>
  <Override PartName="/ppt/media/image39.png" ContentType="image/png"/>
  <Override PartName="/ppt/media/image41.png" ContentType="image/png"/>
  <Override PartName="/ppt/media/image42.jpeg" ContentType="image/jpeg"/>
  <Override PartName="/ppt/media/image43.png" ContentType="image/png"/>
  <Override PartName="/ppt/media/image44.png" ContentType="image/png"/>
  <Override PartName="/ppt/media/image46.png" ContentType="image/png"/>
  <Override PartName="/ppt/media/image50.jpeg" ContentType="image/jpeg"/>
  <Override PartName="/ppt/media/image5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spostare la diapositiva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 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EC4FC10-78BB-4708-AAAD-E6934A74DBAF}" type="slidenum">
              <a:rPr b="0" lang="it-IT" sz="1400" spc="-1" strike="noStrike">
                <a:latin typeface="Times New Roman"/>
              </a:rPr>
              <a:t>1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800" cy="342792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45EA31F-20ED-45A5-ACF1-76874EA6C294}" type="slidenum">
              <a:rPr b="0" lang="it-IT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it-IT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jpeg"/><Relationship Id="rId4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www.spid.gov.it/" TargetMode="External"/><Relationship Id="rId2" Type="http://schemas.openxmlformats.org/officeDocument/2006/relationships/hyperlink" Target="https://www.spid.gov.it/" TargetMode="External"/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spid.gov.it/" TargetMode="External"/><Relationship Id="rId2" Type="http://schemas.openxmlformats.org/officeDocument/2006/relationships/hyperlink" Target="https://www.spid.gov.it/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00600" y="3538440"/>
            <a:ext cx="11589840" cy="125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5400" spc="-1" strike="noStrike">
                <a:solidFill>
                  <a:srgbClr val="000000"/>
                </a:solidFill>
                <a:latin typeface="Open Sans"/>
                <a:ea typeface="Open Sans"/>
              </a:rPr>
              <a:t>CAMBIO DI RESIDENZA ONLINE ALL’INTERNO DEL COMUNE </a:t>
            </a:r>
            <a:br/>
            <a:endParaRPr b="0" lang="it-IT" sz="5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657440" y="4963320"/>
            <a:ext cx="8834400" cy="105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it-IT" sz="5400" spc="-1" strike="noStrike">
                <a:solidFill>
                  <a:srgbClr val="000000"/>
                </a:solidFill>
                <a:latin typeface="Open Sans"/>
                <a:ea typeface="Open Sans"/>
              </a:rPr>
              <a:t>Guida per il cittadino</a:t>
            </a:r>
            <a:endParaRPr b="0" lang="it-IT" sz="54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2385000" y="1094040"/>
            <a:ext cx="880200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48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48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3600" spc="-1" strike="noStrike">
                <a:solidFill>
                  <a:srgbClr val="000000"/>
                </a:solidFill>
                <a:latin typeface="Open Sans"/>
                <a:ea typeface="Open Sans"/>
              </a:rPr>
              <a:t>SERVIZI DEMOGRAFICI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85" name="Line 4"/>
          <p:cNvSpPr/>
          <p:nvPr/>
        </p:nvSpPr>
        <p:spPr>
          <a:xfrm>
            <a:off x="1074240" y="2608200"/>
            <a:ext cx="10001160" cy="0"/>
          </a:xfrm>
          <a:prstGeom prst="line">
            <a:avLst/>
          </a:prstGeom>
          <a:ln w="2844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080000" y="635760"/>
            <a:ext cx="1223280" cy="173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AVVIO DELLA PRATICA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838080" y="1303200"/>
            <a:ext cx="10514520" cy="42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it-IT" sz="32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Selezione familiari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it-IT" sz="32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Open Sans"/>
              </a:rPr>
              <a:t>La pratica parte sempre dalla ricostruzione del nucleo familiare attuale del dichiarante, il quale può selezionare i componenti per i quali applicare il cambio di residenza.</a:t>
            </a:r>
            <a:endParaRPr b="0" lang="it-IT" sz="24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  <a:ea typeface="Open Sans"/>
              </a:rPr>
              <a:t>Il dichiarante è sempre selezionato per impostazione predefinita e non può deselezionarsi.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40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42" name="Immagine 11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magine 15" descr=""/>
          <p:cNvPicPr/>
          <p:nvPr/>
        </p:nvPicPr>
        <p:blipFill>
          <a:blip r:embed="rId1"/>
          <a:stretch/>
        </p:blipFill>
        <p:spPr>
          <a:xfrm>
            <a:off x="1947240" y="1253160"/>
            <a:ext cx="8423280" cy="445248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 rot="1544400">
            <a:off x="10142280" y="535140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984960" y="4256640"/>
            <a:ext cx="2728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0000"/>
                </a:solidFill>
                <a:latin typeface="Open Sans"/>
                <a:ea typeface="Open Sans"/>
              </a:rPr>
              <a:t>1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11093400" y="5226480"/>
            <a:ext cx="27288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0000"/>
                </a:solidFill>
                <a:latin typeface="Open Sans"/>
                <a:ea typeface="Open Sans"/>
              </a:rPr>
              <a:t>2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 rot="9860400">
            <a:off x="1395720" y="440568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Line 5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6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51" name="Immagine 20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152" name="CustomShape 7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AVVIO DELLA PRATICA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 rot="9860400">
            <a:off x="1412640" y="407556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magine 20" descr=""/>
          <p:cNvPicPr/>
          <p:nvPr/>
        </p:nvPicPr>
        <p:blipFill>
          <a:blip r:embed="rId1"/>
          <a:srcRect l="0" t="18062" r="0" b="4819"/>
          <a:stretch/>
        </p:blipFill>
        <p:spPr>
          <a:xfrm>
            <a:off x="1778040" y="1092240"/>
            <a:ext cx="5654520" cy="470628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AGGIORNAMENTO DATI FAMILIARI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7560720" y="1319400"/>
            <a:ext cx="3851280" cy="445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schermata di aggiornamento dati familiare si ripete per ogni componente che è stato incluso nella pratica.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Se presenti, vengono proposti i dati attualmente in archivio anagrafe che possono essere cambiati o eliminati.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 rot="12091800">
            <a:off x="5974920" y="5407920"/>
            <a:ext cx="794880" cy="273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Line 4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CustomShape 5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61" name="Immagine 25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162" name="CustomShape 6"/>
          <p:cNvSpPr/>
          <p:nvPr/>
        </p:nvSpPr>
        <p:spPr>
          <a:xfrm rot="20685600">
            <a:off x="3341520" y="5432040"/>
            <a:ext cx="794880" cy="273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5000"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DICHIARAZIONI GENITORI/TUTORI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663240" y="1075320"/>
            <a:ext cx="4867200" cy="468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>
              <a:lnSpc>
                <a:spcPct val="9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Questa fase è condizionale: si presenta solo nel caso che ci siano minori inclusi nella pratica e i relativi genitori o tutori non siano inclusi anche loro nella stessa.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Questa pagina richiede che ogni genitore o tutore elencato alleghi una copia compilata e firmata della dichiarazione scaricabile dal link presente all’interno della pagina oppure, in alternativa, che si specifichi l’indirizzo di residenza di ogni genitore o tutore elencato.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NOTA: Se dai dati presenti in anagrafe non è possibile risalire ai genitori o tutori di un minore, non è possibile proseguire con la pratica. Tuttavia, si può segnalare il problema tramite l’apposito tasto all’ufficio anagrafe.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66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68" name="Immagine 10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69" name="Immagine 11" descr=""/>
          <p:cNvPicPr/>
          <p:nvPr/>
        </p:nvPicPr>
        <p:blipFill>
          <a:blip r:embed="rId2"/>
          <a:srcRect l="1818" t="15397" r="3339" b="0"/>
          <a:stretch/>
        </p:blipFill>
        <p:spPr>
          <a:xfrm>
            <a:off x="880560" y="1261440"/>
            <a:ext cx="5798520" cy="451152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DATI NUOVO INDIRIZZO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779040" y="1443600"/>
            <a:ext cx="1071756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nuovo indirizzo deve essere selezionato, il dichiarante non può specificarne liberamente uno.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Contestualmente, è necessario specificare se si occupa una abitazione vuota o se ci si unisce ad una famiglia già presente.</a:t>
            </a: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32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 Light"/>
                <a:ea typeface="DejaVu Sans"/>
              </a:rPr>
              <a:t>NOTA: se il dichiarante non trova il suo indirizzo censito fra quelli disponibili, non può procedere con la pratica. Tuttavia, può segnalare il problema tramite l’apposito tasto all’ufficio anagrafe.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73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75" name="Immagine 15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TITOLO ABITATIVO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745200" y="1287720"/>
            <a:ext cx="10743120" cy="443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si occupi una abitazione vuota, è necessario dichiarare il titolo abitativo con il quale si occupa l’abitazione.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A seconda dell’opzione scelta è necessario compilare campi aggiuntivi: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di proprietà sono richiesti i dati catastali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di locazione privata sono richiesti i dati di registrazione del contratto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di locazione pubblica è necessario allegare una copia del contratto</a:t>
            </a:r>
            <a:endParaRPr b="0" lang="it-IT" sz="2400" spc="-1" strike="noStrike">
              <a:latin typeface="Arial"/>
            </a:endParaRPr>
          </a:p>
          <a:p>
            <a:pPr marL="541440" indent="-3625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altri casi sono richieste note aggiuntive utili a consentire la verifica da parte dell’ufficio anagrafe e, facoltativamente, una dichiarazione del proprietario che autorizza ad occupare l’immobile.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tutti i casi è possibile inserire i dati catastali, solo nel primo caso sono obbligatori.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79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81" name="Immagine 15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 rot="1251000">
            <a:off x="4273920" y="4483800"/>
            <a:ext cx="1360080" cy="210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86" name="Immagine 15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87" name="Immagine 12" descr=""/>
          <p:cNvPicPr/>
          <p:nvPr/>
        </p:nvPicPr>
        <p:blipFill>
          <a:blip r:embed="rId2"/>
          <a:srcRect l="0" t="16762" r="0" b="5939"/>
          <a:stretch/>
        </p:blipFill>
        <p:spPr>
          <a:xfrm>
            <a:off x="2836440" y="330120"/>
            <a:ext cx="6062040" cy="5493960"/>
          </a:xfrm>
          <a:prstGeom prst="rect">
            <a:avLst/>
          </a:prstGeom>
          <a:ln>
            <a:noFill/>
          </a:ln>
        </p:spPr>
      </p:pic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it-IT" sz="28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IDENTIFICAZIONE NUCLEO FAMILIARE A CUI CI SI AGGREGA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7873920" y="1397520"/>
            <a:ext cx="358524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caso ci si unisca a un nucleo familiare già presente nell’abitazione, è necessario identificare tale nucleo familiare specificando il codice fiscale di uno dei componenti.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Viene fatto quindi un controllo incrociato utilizzando l’indirizzo e il codice fiscale per verificare che i dati siano corretti.</a:t>
            </a:r>
            <a:endParaRPr b="0" lang="it-IT" sz="2400" spc="-1" strike="noStrike">
              <a:latin typeface="Arial"/>
            </a:endParaRPr>
          </a:p>
        </p:txBody>
      </p:sp>
      <p:sp>
        <p:nvSpPr>
          <p:cNvPr id="191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93" name="Immagine 9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94" name="Immagine 10" descr=""/>
          <p:cNvPicPr/>
          <p:nvPr/>
        </p:nvPicPr>
        <p:blipFill>
          <a:blip r:embed="rId2"/>
          <a:srcRect l="0" t="16691" r="0" b="9675"/>
          <a:stretch/>
        </p:blipFill>
        <p:spPr>
          <a:xfrm>
            <a:off x="752400" y="1117440"/>
            <a:ext cx="7188120" cy="4706280"/>
          </a:xfrm>
          <a:prstGeom prst="rect">
            <a:avLst/>
          </a:prstGeom>
          <a:ln>
            <a:noFill/>
          </a:ln>
        </p:spPr>
      </p:pic>
      <p:sp>
        <p:nvSpPr>
          <p:cNvPr id="195" name="CustomShape 5"/>
          <p:cNvSpPr/>
          <p:nvPr/>
        </p:nvSpPr>
        <p:spPr>
          <a:xfrm rot="20893200">
            <a:off x="2418840" y="4381920"/>
            <a:ext cx="794880" cy="2732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RELAZIONI DI PARENTELA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98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3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00" name="Immagine 23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01" name="CustomShape 4"/>
          <p:cNvSpPr/>
          <p:nvPr/>
        </p:nvSpPr>
        <p:spPr>
          <a:xfrm>
            <a:off x="1049760" y="1490040"/>
            <a:ext cx="10409400" cy="407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Questa fase è condizionale e si presenta in due casi: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sta facendo una scissione rispetto al nucleo familiare quale appartiene attualmente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si unisce a una famiglia già presente nel nuovo indirizzo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In questa fase è necessario ridefinire le condizioni di parentela rispetto al nuovo intestatario, che nei rispettivi casi è: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Il dichiarante stesso</a:t>
            </a:r>
            <a:endParaRPr b="0" lang="it-IT" sz="2400" spc="-1" strike="noStrike">
              <a:latin typeface="Arial"/>
            </a:endParaRPr>
          </a:p>
          <a:p>
            <a:pPr marL="719280" indent="-36252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L’intestatario del nucleo familiare già presente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b="1" lang="it-IT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Nel secondo caso, inoltre, è necessario indicare i recapiti dell’intestatario. Si può anche includere una dichiarazione dell’intestatario che acconsente all’aggregazione al suo stato di famiglia.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2400" spc="-1" strike="noStrike">
              <a:latin typeface="Arial"/>
            </a:endParaRPr>
          </a:p>
        </p:txBody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 1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05" name="Immagine 24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206" name="Immagine 25" descr=""/>
          <p:cNvPicPr/>
          <p:nvPr/>
        </p:nvPicPr>
        <p:blipFill>
          <a:blip r:embed="rId2"/>
          <a:srcRect l="0" t="12768" r="0" b="16616"/>
          <a:stretch/>
        </p:blipFill>
        <p:spPr>
          <a:xfrm>
            <a:off x="2013840" y="440280"/>
            <a:ext cx="8153280" cy="538380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COSA OFFRE IL SERVIZIO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838080" y="1803960"/>
            <a:ext cx="10514520" cy="320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Il servizio, riservato ai cittadini che sono già residenti nel comune, permette di cambiare la residenza all’interno dello stesso comune.</a:t>
            </a:r>
            <a:endParaRPr b="0" lang="it-IT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</a:pPr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Prima di avviare la pratica verranno</a:t>
            </a:r>
            <a:br/>
            <a:r>
              <a:rPr b="1" lang="it-IT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indicati i dati ed i documenti necessari.</a:t>
            </a:r>
            <a:endParaRPr b="0" lang="it-IT" sz="4000" spc="-1" strike="noStrike">
              <a:latin typeface="Arial"/>
            </a:endParaRPr>
          </a:p>
        </p:txBody>
      </p:sp>
      <p:sp>
        <p:nvSpPr>
          <p:cNvPr id="89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1" name="Immagine 8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972240" y="596628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magine 13" descr=""/>
          <p:cNvPicPr/>
          <p:nvPr/>
        </p:nvPicPr>
        <p:blipFill>
          <a:blip r:embed="rId1"/>
          <a:srcRect l="0" t="12060" r="0" b="3322"/>
          <a:stretch/>
        </p:blipFill>
        <p:spPr>
          <a:xfrm>
            <a:off x="727200" y="567360"/>
            <a:ext cx="3835440" cy="525852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RIEPILOGO E INVIO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10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3"/>
          <p:cNvSpPr/>
          <p:nvPr/>
        </p:nvSpPr>
        <p:spPr>
          <a:xfrm>
            <a:off x="5198400" y="1315080"/>
            <a:ext cx="6260760" cy="422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Calibri Light"/>
                <a:ea typeface="DejaVu Sans"/>
              </a:rPr>
              <a:t>Questa fase permette di rivedere tutte le informazioni incluse nella pratica e di inviarla una volta verificate.</a:t>
            </a:r>
            <a:endParaRPr b="0" lang="it-IT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it-IT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it-IT" sz="3000" spc="-1" strike="noStrike">
                <a:solidFill>
                  <a:srgbClr val="000000"/>
                </a:solidFill>
                <a:latin typeface="Calibri Light"/>
                <a:ea typeface="DejaVu Sans"/>
              </a:rPr>
              <a:t>Per l’invio è necessario fornire i recapiti del dichiarante e spuntare entrambe le dichiarazioni di responsabilità delle informazioni presentate nella pratica.</a:t>
            </a:r>
            <a:endParaRPr b="0" lang="it-IT" sz="3000" spc="-1" strike="noStrike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13" name="Immagine 11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14" name="CustomShape 5"/>
          <p:cNvSpPr/>
          <p:nvPr/>
        </p:nvSpPr>
        <p:spPr>
          <a:xfrm>
            <a:off x="4594680" y="2167560"/>
            <a:ext cx="518400" cy="1778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3468600" y="3623760"/>
            <a:ext cx="1297080" cy="1936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7"/>
          <p:cNvSpPr/>
          <p:nvPr/>
        </p:nvSpPr>
        <p:spPr>
          <a:xfrm rot="20293800">
            <a:off x="4661640" y="4842720"/>
            <a:ext cx="518400" cy="17784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DETTAGLIO PRATICA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19" name="Line 2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21" name="Immagine 12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sp>
        <p:nvSpPr>
          <p:cNvPr id="222" name="CustomShape 4"/>
          <p:cNvSpPr/>
          <p:nvPr/>
        </p:nvSpPr>
        <p:spPr>
          <a:xfrm>
            <a:off x="779040" y="1625760"/>
            <a:ext cx="10680480" cy="335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Una volta inviata, la pratica è consultabile con </a:t>
            </a:r>
            <a:r>
              <a:rPr b="1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dettagli sullo stato di avanzamento</a:t>
            </a:r>
            <a:r>
              <a:rPr b="0" lang="it-IT" sz="4800" spc="-1" strike="noStrike">
                <a:solidFill>
                  <a:srgbClr val="000000"/>
                </a:solidFill>
                <a:latin typeface="Calibri Light"/>
                <a:ea typeface="DejaVu Sans"/>
              </a:rPr>
              <a:t> e la possibilità di scaricare una copia pdf della stessa.</a:t>
            </a:r>
            <a:endParaRPr b="0" lang="it-IT" sz="4800" spc="-1" strike="noStrike"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INFORMAZIONI UTILI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838080" y="1287720"/>
            <a:ext cx="10621080" cy="40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1"/>
              </a:rPr>
              <a:t>Che cos’è SPID e come ottenerlo</a:t>
            </a:r>
            <a:endParaRPr b="0" lang="it-IT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it-IT" sz="4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it-IT" sz="28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2"/>
              </a:rPr>
              <a:t>https://www.spid.gov.it/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226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28" name="Immagine 9" descr=""/>
          <p:cNvPicPr/>
          <p:nvPr/>
        </p:nvPicPr>
        <p:blipFill>
          <a:blip r:embed="rId3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229" name="" descr=""/>
          <p:cNvPicPr/>
          <p:nvPr/>
        </p:nvPicPr>
        <p:blipFill>
          <a:blip r:embed="rId4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INFORMAZIONI UTILI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838080" y="1287720"/>
            <a:ext cx="10621080" cy="426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1000"/>
          </a:bodyPr>
          <a:p>
            <a:pPr>
              <a:lnSpc>
                <a:spcPct val="120000"/>
              </a:lnSpc>
            </a:pPr>
            <a:r>
              <a:rPr b="1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UFFICIO ANAGRAFE COMUNE DI CAPANNOLI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Numeri telefonici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0587 606680 – 0587 606679 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negli orari, dal lunedì al venerdì dalle 10,00 alle 12,30 ed il martedì dalle 10,00 alle 16,30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Indirizzi mail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ordinaria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anagrafe@comune.capannoli.pi.it</a:t>
            </a:r>
            <a:endParaRPr b="0" lang="it-IT" sz="4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PEC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	</a:t>
            </a:r>
            <a:r>
              <a:rPr b="0" lang="it-IT" sz="4400" spc="-1" strike="noStrike">
                <a:solidFill>
                  <a:srgbClr val="000000"/>
                </a:solidFill>
                <a:latin typeface="Open Sans"/>
                <a:ea typeface="Open Sans"/>
              </a:rPr>
              <a:t> comune.capannoli@postacert.toscana.it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232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234" name="Immagine 9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COSA OFFRE IL SERVIZIO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838080" y="1486080"/>
            <a:ext cx="10514520" cy="406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b="1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servizio</a:t>
            </a:r>
            <a:r>
              <a:rPr b="1" lang="it-IT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permette di avviare una pratica di cambio di residenza all'interno del comune, di inviarla all'ente e di monitorare lo stato delle pratiche presentate. </a:t>
            </a:r>
            <a:endParaRPr b="0" lang="it-IT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Tramite questa funzione è possibile richiedere 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il cambio di residenza all'interno del comune </a:t>
            </a:r>
            <a:br/>
            <a:r>
              <a:rPr b="1" lang="it-IT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per sé e per i propri familiari.</a:t>
            </a:r>
            <a:endParaRPr b="0" lang="it-IT" sz="3600" spc="-1" strike="noStrike">
              <a:latin typeface="Arial"/>
            </a:endParaRPr>
          </a:p>
        </p:txBody>
      </p:sp>
      <p:sp>
        <p:nvSpPr>
          <p:cNvPr id="95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97" name="Immagine 13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DOCUMENTI NECESSARI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838080" y="1699200"/>
            <a:ext cx="10514520" cy="337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28600" indent="-227520" algn="ctr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Per ogni familiare sono richiesti:</a:t>
            </a:r>
            <a:endParaRPr b="0" lang="it-IT" sz="2800" spc="-1" strike="noStrike">
              <a:latin typeface="Arial"/>
            </a:endParaRPr>
          </a:p>
          <a:p>
            <a:pPr marL="228600" indent="-2275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Estremi della patente, se in corso di validità</a:t>
            </a:r>
            <a:endParaRPr b="0" lang="it-IT" sz="2800" spc="-1" strike="noStrike">
              <a:latin typeface="Arial"/>
            </a:endParaRPr>
          </a:p>
          <a:p>
            <a:pPr marL="228600" indent="-2275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Targa dei veicoli posseduti</a:t>
            </a:r>
            <a:endParaRPr b="0" lang="it-IT" sz="2800" spc="-1" strike="noStrike">
              <a:latin typeface="Arial"/>
            </a:endParaRPr>
          </a:p>
          <a:p>
            <a:pPr marL="228600" indent="-227520" algn="ctr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Minori:</a:t>
            </a:r>
            <a:endParaRPr b="0" lang="it-IT" sz="2800" spc="-1" strike="noStrike">
              <a:latin typeface="Arial"/>
            </a:endParaRPr>
          </a:p>
          <a:p>
            <a:pPr marL="228600" indent="-227520" algn="just">
              <a:lnSpc>
                <a:spcPct val="90000"/>
              </a:lnSpc>
              <a:spcBef>
                <a:spcPts val="1001"/>
              </a:spcBef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Se il cambio di residenza interessa minori non accompagnati dai loro genitori/tutori, quest'ultimi devono allegare una dichiarazione firmata per confermare la dichiarazione di residenza oppure, in alternativa, è necessario specificare i loro recapiti.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01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03" name="Immagine 11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OPERAZIONI PRELIMINARI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38080" y="1303200"/>
            <a:ext cx="10514520" cy="42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Dati del nuovo indirizzo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Per dichiarare il nuovo indirizzo è necessario selezionarlo da una lista, non è possibile dichiararne uno nuovo.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Titolo di occupazione dell'immobile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E’ necessario dichiarare in base a quale condizione si occupa l'immobile di destinazione.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In base al titolo specificato potrebbero essere richiesti ulteriori documenti da allegare, come per esempio un contratto.</a:t>
            </a:r>
            <a:endParaRPr b="0" lang="it-IT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Aggregazione a un nucleo familiare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In alternativa al titolo di occupazione dell'immobile, è necessario dichiarare a quale nucleo familiare ci si unisce specificando il codice fiscale di uno dei componenti.</a:t>
            </a:r>
            <a:endParaRPr b="0" lang="it-IT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In quest'ultimo caso, è necessario specificare gli eventuali legami di parentela rispetto all'intestatario del nucleo familiare (o intestatario scheda).</a:t>
            </a:r>
            <a:endParaRPr b="0" lang="it-IT" sz="2200" spc="-1" strike="noStrike">
              <a:latin typeface="Arial"/>
            </a:endParaRPr>
          </a:p>
        </p:txBody>
      </p:sp>
      <p:sp>
        <p:nvSpPr>
          <p:cNvPr id="107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09" name="Immagine 11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OPERAZIONI PRELIMINARI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838080" y="1699200"/>
            <a:ext cx="10514520" cy="337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it-IT" sz="32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ACCESSO TRAMITE SPID E CIE</a:t>
            </a:r>
            <a:endParaRPr b="0" lang="it-IT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Per poter accedere al portale, l’utente dovrà essere in possesso delle credenziali del </a:t>
            </a:r>
            <a:r>
              <a:rPr b="1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Sistema Pubblico di Identità Digitale</a:t>
            </a: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 (SPID) o </a:t>
            </a:r>
            <a:r>
              <a:rPr b="1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Carta Identità Elettronica </a:t>
            </a: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(CIE). Tutte le informazioni relative a questo servizio possono essere reperite a questo link del Governo: </a:t>
            </a:r>
            <a:r>
              <a:rPr b="0" lang="it-IT" sz="32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1"/>
              </a:rPr>
              <a:t>https://www.spid.gov.it</a:t>
            </a:r>
            <a:r>
              <a:rPr b="0" lang="it-IT" sz="3200" spc="-1" strike="noStrike" u="sng">
                <a:solidFill>
                  <a:srgbClr val="0563c1"/>
                </a:solidFill>
                <a:uFillTx/>
                <a:latin typeface="Open Sans"/>
                <a:ea typeface="Open Sans"/>
                <a:hlinkClick r:id="rId2"/>
              </a:rPr>
              <a:t>/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13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15" name="Immagine 11" descr=""/>
          <p:cNvPicPr/>
          <p:nvPr/>
        </p:nvPicPr>
        <p:blipFill>
          <a:blip r:embed="rId3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4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ACCESSO AL PORTALE</a:t>
            </a:r>
            <a:endParaRPr b="0" lang="it-IT" sz="4400" spc="-1" strike="noStrike">
              <a:latin typeface="Arial"/>
            </a:endParaRPr>
          </a:p>
        </p:txBody>
      </p:sp>
      <p:pic>
        <p:nvPicPr>
          <p:cNvPr id="118" name="Segnaposto contenuto 11" descr=""/>
          <p:cNvPicPr/>
          <p:nvPr/>
        </p:nvPicPr>
        <p:blipFill>
          <a:blip r:embed="rId1"/>
          <a:stretch/>
        </p:blipFill>
        <p:spPr>
          <a:xfrm>
            <a:off x="945000" y="1302840"/>
            <a:ext cx="9752400" cy="393264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 rot="20431200">
            <a:off x="7865640" y="3640680"/>
            <a:ext cx="3311640" cy="9784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       </a:t>
            </a:r>
            <a:r>
              <a:rPr b="1" lang="it-IT" sz="1400" spc="-1" strike="noStrike">
                <a:solidFill>
                  <a:srgbClr val="ffffff"/>
                </a:solidFill>
                <a:latin typeface="Open Sans"/>
                <a:ea typeface="Open Sans"/>
              </a:rPr>
              <a:t>CLICCARE SUL BOTTONE</a:t>
            </a:r>
            <a:endParaRPr b="0" lang="it-IT" sz="1400" spc="-1" strike="noStrike">
              <a:latin typeface="Arial"/>
            </a:endParaRPr>
          </a:p>
        </p:txBody>
      </p:sp>
      <p:sp>
        <p:nvSpPr>
          <p:cNvPr id="120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2" name="Immagine 14" descr=""/>
          <p:cNvPicPr/>
          <p:nvPr/>
        </p:nvPicPr>
        <p:blipFill>
          <a:blip r:embed="rId2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ACCESSO AL PORTALE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84800" y="2123280"/>
            <a:ext cx="10621080" cy="199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it-IT" sz="3200" spc="-1" strike="noStrike">
                <a:solidFill>
                  <a:srgbClr val="000000"/>
                </a:solidFill>
                <a:latin typeface="Open Sans"/>
                <a:ea typeface="Open Sans"/>
              </a:rPr>
              <a:t>Seguire poi le istruzioni relative all’autorizzazione all’accesso del servizio SPID o C.I.E. (diverse a seconda del livello di sicurezza scelto durante l’attivazione del servizio).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26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28" name="Immagine 12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38080" y="365040"/>
            <a:ext cx="10514520" cy="93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</a:pPr>
            <a:r>
              <a:rPr b="1" lang="it-IT" sz="4400" spc="-1" strike="noStrike" u="sng">
                <a:solidFill>
                  <a:srgbClr val="000000"/>
                </a:solidFill>
                <a:uFillTx/>
                <a:latin typeface="Open Sans"/>
                <a:ea typeface="Open Sans"/>
              </a:rPr>
              <a:t>MENU PRINCIPALE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68680" y="1278360"/>
            <a:ext cx="10514520" cy="84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</a:pPr>
            <a:r>
              <a:rPr b="0" lang="it-IT" sz="2800" spc="-1" strike="noStrike">
                <a:solidFill>
                  <a:srgbClr val="000000"/>
                </a:solidFill>
                <a:latin typeface="Open Sans"/>
                <a:ea typeface="Open Sans"/>
              </a:rPr>
              <a:t>Da questa schermata si possono selezionare i servizi forniti. 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32" name="Line 3"/>
          <p:cNvSpPr/>
          <p:nvPr/>
        </p:nvSpPr>
        <p:spPr>
          <a:xfrm>
            <a:off x="731520" y="5829120"/>
            <a:ext cx="10789920" cy="0"/>
          </a:xfrm>
          <a:prstGeom prst="line">
            <a:avLst/>
          </a:prstGeom>
          <a:ln w="19080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4384080" y="6104160"/>
            <a:ext cx="392328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it-IT" sz="2000" spc="-1" strike="noStrike">
                <a:solidFill>
                  <a:srgbClr val="808080"/>
                </a:solidFill>
                <a:latin typeface="Open Sans"/>
                <a:ea typeface="Open Sans"/>
              </a:rPr>
              <a:t>COMUNE DI </a:t>
            </a:r>
            <a:r>
              <a:rPr b="1" lang="it-IT" sz="2000" spc="-1" strike="noStrike">
                <a:solidFill>
                  <a:srgbClr val="c00000"/>
                </a:solidFill>
                <a:latin typeface="Open Sans"/>
                <a:ea typeface="Open Sans"/>
              </a:rPr>
              <a:t>CAPANNOLI</a:t>
            </a:r>
            <a:endParaRPr b="0" lang="it-IT" sz="2000" spc="-1" strike="noStrike">
              <a:latin typeface="Arial"/>
            </a:endParaRPr>
          </a:p>
        </p:txBody>
      </p:sp>
      <p:pic>
        <p:nvPicPr>
          <p:cNvPr id="134" name="Immagine 16" descr=""/>
          <p:cNvPicPr/>
          <p:nvPr/>
        </p:nvPicPr>
        <p:blipFill>
          <a:blip r:embed="rId1"/>
          <a:stretch/>
        </p:blipFill>
        <p:spPr>
          <a:xfrm>
            <a:off x="10716120" y="6343200"/>
            <a:ext cx="1245600" cy="361440"/>
          </a:xfrm>
          <a:prstGeom prst="rect">
            <a:avLst/>
          </a:prstGeom>
          <a:ln>
            <a:noFill/>
          </a:ln>
        </p:spPr>
      </p:pic>
      <p:pic>
        <p:nvPicPr>
          <p:cNvPr id="135" name="Picture 2" descr=""/>
          <p:cNvPicPr/>
          <p:nvPr/>
        </p:nvPicPr>
        <p:blipFill>
          <a:blip r:embed="rId2"/>
          <a:stretch/>
        </p:blipFill>
        <p:spPr>
          <a:xfrm>
            <a:off x="1744200" y="1990440"/>
            <a:ext cx="8778960" cy="3826440"/>
          </a:xfrm>
          <a:prstGeom prst="rect">
            <a:avLst/>
          </a:prstGeom>
          <a:ln w="9360">
            <a:noFill/>
          </a:ln>
        </p:spPr>
      </p:pic>
      <p:sp>
        <p:nvSpPr>
          <p:cNvPr id="136" name="CustomShape 5"/>
          <p:cNvSpPr/>
          <p:nvPr/>
        </p:nvSpPr>
        <p:spPr>
          <a:xfrm rot="11613600">
            <a:off x="3998880" y="4769640"/>
            <a:ext cx="844200" cy="145080"/>
          </a:xfrm>
          <a:prstGeom prst="leftArrow">
            <a:avLst>
              <a:gd name="adj1" fmla="val 50000"/>
              <a:gd name="adj2" fmla="val 80352"/>
            </a:avLst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3972240" y="5966640"/>
            <a:ext cx="563400" cy="801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4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Application>LibreOffice/6.2.1.2$Windows_X86_64 LibreOffice_project/7bcb35dc3024a62dea0caee87020152d1ee96e71</Application>
  <Words>1114</Words>
  <Paragraphs>120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2020-07-15T14:35:49Z</dcterms:created>
  <dc:creator>Dani Marco</dc:creator>
  <dc:description/>
  <dc:language>it-IT</dc:language>
  <cp:lastModifiedBy/>
  <dcterms:modified xsi:type="dcterms:W3CDTF">2022-03-08T12:18:51Z</dcterms:modified>
  <cp:revision>97</cp:revision>
  <dc:subject/>
  <dc:title>CERTIFICAZIONE ONLINE SERVIZI DEMOGRAFICI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